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8" r:id="rId4"/>
    <p:sldId id="269" r:id="rId5"/>
    <p:sldId id="270" r:id="rId6"/>
    <p:sldId id="271" r:id="rId7"/>
    <p:sldId id="258" r:id="rId8"/>
    <p:sldId id="260" r:id="rId9"/>
    <p:sldId id="261" r:id="rId10"/>
    <p:sldId id="276" r:id="rId11"/>
    <p:sldId id="277" r:id="rId12"/>
    <p:sldId id="262" r:id="rId13"/>
    <p:sldId id="263" r:id="rId14"/>
    <p:sldId id="264" r:id="rId15"/>
    <p:sldId id="265" r:id="rId16"/>
    <p:sldId id="266" r:id="rId17"/>
    <p:sldId id="267" r:id="rId18"/>
    <p:sldId id="275" r:id="rId19"/>
    <p:sldId id="284" r:id="rId20"/>
    <p:sldId id="285" r:id="rId21"/>
    <p:sldId id="272" r:id="rId22"/>
    <p:sldId id="274" r:id="rId23"/>
    <p:sldId id="278" r:id="rId24"/>
    <p:sldId id="273"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504" y="1104"/>
      </p:cViewPr>
      <p:guideLst>
        <p:guide orient="horz" pos="2160"/>
        <p:guide pos="2880"/>
      </p:guideLst>
    </p:cSldViewPr>
  </p:slideViewPr>
  <p:outlineViewPr>
    <p:cViewPr>
      <p:scale>
        <a:sx n="33" d="100"/>
        <a:sy n="33" d="100"/>
      </p:scale>
      <p:origin x="0" y="152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101A7-9C6C-437D-9A3C-D332DAD4650B}" type="datetimeFigureOut">
              <a:rPr lang="en-US" smtClean="0"/>
              <a:pPr/>
              <a:t>12/17/2013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CA06E-6031-4357-AADA-FCBE483E4F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C12B6-C0E5-46B2-BF3A-05D05E3BFA69}" type="datetimeFigureOut">
              <a:rPr lang="en-US" smtClean="0"/>
              <a:pPr/>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20EB7-69C6-44EA-A98F-4E9AA05879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C12B6-C0E5-46B2-BF3A-05D05E3BFA69}" type="datetimeFigureOut">
              <a:rPr lang="en-US" smtClean="0"/>
              <a:pPr/>
              <a:t>12/17/2013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20EB7-69C6-44EA-A98F-4E9AA05879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229600" cy="1470025"/>
          </a:xfrm>
        </p:spPr>
        <p:txBody>
          <a:bodyPr>
            <a:normAutofit fontScale="90000"/>
          </a:bodyPr>
          <a:lstStyle/>
          <a:p>
            <a:r>
              <a:rPr lang="en-US" b="1" dirty="0" smtClean="0"/>
              <a:t>Save </a:t>
            </a:r>
            <a:r>
              <a:rPr lang="en-US" b="1" dirty="0" err="1" smtClean="0"/>
              <a:t>Munjoy</a:t>
            </a:r>
            <a:r>
              <a:rPr lang="en-US" b="1" dirty="0" smtClean="0"/>
              <a:t> Hill’s Last Open Green Space – Oppose 79 Walnut Street Proposal</a:t>
            </a:r>
            <a:br>
              <a:rPr lang="en-US" b="1" dirty="0" smtClean="0"/>
            </a:br>
            <a:endParaRPr lang="en-US" b="1" dirty="0"/>
          </a:p>
        </p:txBody>
      </p:sp>
      <p:sp>
        <p:nvSpPr>
          <p:cNvPr id="3" name="Subtitle 2"/>
          <p:cNvSpPr>
            <a:spLocks noGrp="1"/>
          </p:cNvSpPr>
          <p:nvPr>
            <p:ph type="subTitle" idx="1"/>
          </p:nvPr>
        </p:nvSpPr>
        <p:spPr>
          <a:xfrm>
            <a:off x="381000" y="2057400"/>
            <a:ext cx="5410200" cy="990600"/>
          </a:xfrm>
        </p:spPr>
        <p:txBody>
          <a:bodyPr>
            <a:normAutofit lnSpcReduction="10000"/>
          </a:bodyPr>
          <a:lstStyle/>
          <a:p>
            <a:r>
              <a:rPr lang="en-US" b="1" i="1" dirty="0" smtClean="0">
                <a:solidFill>
                  <a:schemeClr val="tx1"/>
                </a:solidFill>
              </a:rPr>
              <a:t>Presented by </a:t>
            </a:r>
            <a:br>
              <a:rPr lang="en-US" b="1" i="1" dirty="0" smtClean="0">
                <a:solidFill>
                  <a:schemeClr val="tx1"/>
                </a:solidFill>
              </a:rPr>
            </a:br>
            <a:r>
              <a:rPr lang="en-US" b="1" i="1" dirty="0" smtClean="0">
                <a:solidFill>
                  <a:schemeClr val="tx1"/>
                </a:solidFill>
              </a:rPr>
              <a:t>Concerned Portland Citizens</a:t>
            </a:r>
            <a:endParaRPr lang="en-US" b="1" i="1" dirty="0">
              <a:solidFill>
                <a:schemeClr val="tx1"/>
              </a:solidFill>
            </a:endParaRPr>
          </a:p>
        </p:txBody>
      </p:sp>
      <p:pic>
        <p:nvPicPr>
          <p:cNvPr id="1028" name="Picture 4"/>
          <p:cNvPicPr>
            <a:picLocks noChangeAspect="1" noChangeArrowheads="1"/>
          </p:cNvPicPr>
          <p:nvPr/>
        </p:nvPicPr>
        <p:blipFill>
          <a:blip r:embed="rId2" cstate="print"/>
          <a:srcRect/>
          <a:stretch>
            <a:fillRect/>
          </a:stretch>
        </p:blipFill>
        <p:spPr bwMode="auto">
          <a:xfrm>
            <a:off x="457200" y="3276600"/>
            <a:ext cx="4534015" cy="329565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5486400" y="1981200"/>
            <a:ext cx="3484776"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sp>
        <p:nvSpPr>
          <p:cNvPr id="4" name="TextBox 3"/>
          <p:cNvSpPr txBox="1"/>
          <p:nvPr/>
        </p:nvSpPr>
        <p:spPr>
          <a:xfrm>
            <a:off x="228600" y="1447800"/>
            <a:ext cx="1524000" cy="461665"/>
          </a:xfrm>
          <a:prstGeom prst="rect">
            <a:avLst/>
          </a:prstGeom>
          <a:noFill/>
        </p:spPr>
        <p:txBody>
          <a:bodyPr wrap="square" rtlCol="0">
            <a:spAutoFit/>
          </a:bodyPr>
          <a:lstStyle/>
          <a:p>
            <a:r>
              <a:rPr lang="en-US" sz="2400" b="1" u="sng" dirty="0">
                <a:solidFill>
                  <a:srgbClr val="FF0000"/>
                </a:solidFill>
              </a:rPr>
              <a:t>BEFORE:</a:t>
            </a:r>
            <a:endParaRPr lang="en-US" sz="2400" dirty="0">
              <a:solidFill>
                <a:srgbClr val="FF000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2796364" y="1600200"/>
            <a:ext cx="355127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sp>
        <p:nvSpPr>
          <p:cNvPr id="5" name="TextBox 4"/>
          <p:cNvSpPr txBox="1"/>
          <p:nvPr/>
        </p:nvSpPr>
        <p:spPr>
          <a:xfrm>
            <a:off x="228600" y="1143000"/>
            <a:ext cx="1524000" cy="461665"/>
          </a:xfrm>
          <a:prstGeom prst="rect">
            <a:avLst/>
          </a:prstGeom>
          <a:noFill/>
        </p:spPr>
        <p:txBody>
          <a:bodyPr wrap="square" rtlCol="0">
            <a:spAutoFit/>
          </a:bodyPr>
          <a:lstStyle/>
          <a:p>
            <a:r>
              <a:rPr lang="en-US" sz="2400" b="1" u="sng" dirty="0" smtClean="0">
                <a:solidFill>
                  <a:srgbClr val="FF0000"/>
                </a:solidFill>
              </a:rPr>
              <a:t>AFTER:</a:t>
            </a:r>
            <a:endParaRPr lang="en-US" sz="24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143000" y="1524000"/>
            <a:ext cx="656272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133475" y="2067719"/>
            <a:ext cx="6877050" cy="3590925"/>
          </a:xfrm>
          <a:prstGeom prst="rect">
            <a:avLst/>
          </a:prstGeom>
          <a:noFill/>
          <a:ln w="9525">
            <a:noFill/>
            <a:miter lim="800000"/>
            <a:headEnd/>
            <a:tailEnd/>
          </a:ln>
        </p:spPr>
      </p:pic>
      <p:sp>
        <p:nvSpPr>
          <p:cNvPr id="5" name="Rectangle 4"/>
          <p:cNvSpPr/>
          <p:nvPr/>
        </p:nvSpPr>
        <p:spPr>
          <a:xfrm>
            <a:off x="304800" y="1447800"/>
            <a:ext cx="1828800" cy="461665"/>
          </a:xfrm>
          <a:prstGeom prst="rect">
            <a:avLst/>
          </a:prstGeom>
        </p:spPr>
        <p:txBody>
          <a:bodyPr wrap="square">
            <a:spAutoFit/>
          </a:bodyPr>
          <a:lstStyle/>
          <a:p>
            <a:r>
              <a:rPr lang="en-US" sz="2400" b="1" u="sng" dirty="0" smtClean="0">
                <a:solidFill>
                  <a:srgbClr val="FF0000"/>
                </a:solidFill>
              </a:rPr>
              <a:t>BEFORE: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228600" y="1905000"/>
            <a:ext cx="4448175" cy="2295525"/>
          </a:xfrm>
          <a:prstGeom prst="rect">
            <a:avLst/>
          </a:prstGeom>
          <a:noFill/>
          <a:ln w="9525">
            <a:noFill/>
            <a:miter lim="800000"/>
            <a:headEnd/>
            <a:tailEnd/>
          </a:ln>
        </p:spPr>
      </p:pic>
      <p:sp>
        <p:nvSpPr>
          <p:cNvPr id="9" name="Rectangle 8"/>
          <p:cNvSpPr/>
          <p:nvPr/>
        </p:nvSpPr>
        <p:spPr>
          <a:xfrm>
            <a:off x="457200" y="1371600"/>
            <a:ext cx="1072730" cy="461665"/>
          </a:xfrm>
          <a:prstGeom prst="rect">
            <a:avLst/>
          </a:prstGeom>
        </p:spPr>
        <p:txBody>
          <a:bodyPr wrap="none">
            <a:spAutoFit/>
          </a:bodyPr>
          <a:lstStyle/>
          <a:p>
            <a:r>
              <a:rPr lang="en-US" sz="2400" b="1" u="sng" dirty="0" smtClean="0">
                <a:solidFill>
                  <a:srgbClr val="FF0000"/>
                </a:solidFill>
              </a:rPr>
              <a:t>AFTER:</a:t>
            </a:r>
            <a:endParaRPr lang="en-US" sz="2400" dirty="0">
              <a:solidFill>
                <a:srgbClr val="FF0000"/>
              </a:solidFill>
            </a:endParaRPr>
          </a:p>
        </p:txBody>
      </p:sp>
      <p:sp>
        <p:nvSpPr>
          <p:cNvPr id="10" name="TextBox 9"/>
          <p:cNvSpPr txBox="1"/>
          <p:nvPr/>
        </p:nvSpPr>
        <p:spPr>
          <a:xfrm>
            <a:off x="5410200" y="1981200"/>
            <a:ext cx="3429000" cy="923330"/>
          </a:xfrm>
          <a:prstGeom prst="rect">
            <a:avLst/>
          </a:prstGeom>
          <a:noFill/>
        </p:spPr>
        <p:txBody>
          <a:bodyPr wrap="square" rtlCol="0">
            <a:spAutoFit/>
          </a:bodyPr>
          <a:lstStyle/>
          <a:p>
            <a:r>
              <a:rPr lang="en-US" dirty="0" smtClean="0"/>
              <a:t>Note: Developer’s interpretation which has inaccurate tree height and no 18 ft retaining wall visual. </a:t>
            </a:r>
            <a:endParaRPr lang="en-US" dirty="0"/>
          </a:p>
        </p:txBody>
      </p:sp>
      <p:sp>
        <p:nvSpPr>
          <p:cNvPr id="11" name="TextBox 10"/>
          <p:cNvSpPr txBox="1"/>
          <p:nvPr/>
        </p:nvSpPr>
        <p:spPr>
          <a:xfrm>
            <a:off x="228600" y="4648200"/>
            <a:ext cx="2514600" cy="1477328"/>
          </a:xfrm>
          <a:prstGeom prst="rect">
            <a:avLst/>
          </a:prstGeom>
          <a:noFill/>
        </p:spPr>
        <p:txBody>
          <a:bodyPr wrap="square" rtlCol="0">
            <a:spAutoFit/>
          </a:bodyPr>
          <a:lstStyle/>
          <a:p>
            <a:r>
              <a:rPr lang="en-US" dirty="0" smtClean="0"/>
              <a:t>Opponents contend it will look more like right  photo with no mature trees and 18 ft. retaining wall visual</a:t>
            </a:r>
            <a:endParaRPr lang="en-US" dirty="0"/>
          </a:p>
        </p:txBody>
      </p:sp>
      <p:sp>
        <p:nvSpPr>
          <p:cNvPr id="12" name="Right Arrow 11"/>
          <p:cNvSpPr/>
          <p:nvPr/>
        </p:nvSpPr>
        <p:spPr>
          <a:xfrm>
            <a:off x="2438400" y="5181600"/>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4724400" y="2133600"/>
            <a:ext cx="6096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srcRect/>
          <a:stretch>
            <a:fillRect/>
          </a:stretch>
        </p:blipFill>
        <p:spPr bwMode="auto">
          <a:xfrm>
            <a:off x="3581400" y="3736899"/>
            <a:ext cx="5162550" cy="261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sp>
        <p:nvSpPr>
          <p:cNvPr id="5" name="Rectangle 4"/>
          <p:cNvSpPr/>
          <p:nvPr/>
        </p:nvSpPr>
        <p:spPr>
          <a:xfrm>
            <a:off x="533400" y="990600"/>
            <a:ext cx="1264449" cy="461665"/>
          </a:xfrm>
          <a:prstGeom prst="rect">
            <a:avLst/>
          </a:prstGeom>
        </p:spPr>
        <p:txBody>
          <a:bodyPr wrap="none">
            <a:spAutoFit/>
          </a:bodyPr>
          <a:lstStyle/>
          <a:p>
            <a:r>
              <a:rPr lang="en-US" sz="2400" b="1" u="sng" dirty="0" smtClean="0">
                <a:solidFill>
                  <a:srgbClr val="FF0000"/>
                </a:solidFill>
              </a:rPr>
              <a:t>BEFORE:</a:t>
            </a:r>
            <a:endParaRPr lang="en-US" sz="2400" dirty="0">
              <a:solidFill>
                <a:srgbClr val="FF0000"/>
              </a:solidFill>
            </a:endParaRPr>
          </a:p>
        </p:txBody>
      </p:sp>
      <p:pic>
        <p:nvPicPr>
          <p:cNvPr id="6" name="Content Placeholder 5"/>
          <p:cNvPicPr>
            <a:picLocks noGrp="1"/>
          </p:cNvPicPr>
          <p:nvPr>
            <p:ph idx="1"/>
          </p:nvPr>
        </p:nvPicPr>
        <p:blipFill>
          <a:blip r:embed="rId2" cstate="print"/>
          <a:srcRect/>
          <a:stretch>
            <a:fillRect/>
          </a:stretch>
        </p:blipFill>
        <p:spPr bwMode="auto">
          <a:xfrm>
            <a:off x="533640" y="1600200"/>
            <a:ext cx="807671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pic>
        <p:nvPicPr>
          <p:cNvPr id="6" name="Picture 5"/>
          <p:cNvPicPr/>
          <p:nvPr/>
        </p:nvPicPr>
        <p:blipFill>
          <a:blip r:embed="rId2" cstate="print"/>
          <a:srcRect/>
          <a:stretch>
            <a:fillRect/>
          </a:stretch>
        </p:blipFill>
        <p:spPr bwMode="auto">
          <a:xfrm>
            <a:off x="685800" y="1752600"/>
            <a:ext cx="6934200" cy="4343400"/>
          </a:xfrm>
          <a:prstGeom prst="rect">
            <a:avLst/>
          </a:prstGeom>
          <a:noFill/>
          <a:ln w="9525">
            <a:noFill/>
            <a:miter lim="800000"/>
            <a:headEnd/>
            <a:tailEnd/>
          </a:ln>
        </p:spPr>
      </p:pic>
      <p:sp>
        <p:nvSpPr>
          <p:cNvPr id="8" name="Rectangle 7"/>
          <p:cNvSpPr/>
          <p:nvPr/>
        </p:nvSpPr>
        <p:spPr>
          <a:xfrm>
            <a:off x="381000" y="1066800"/>
            <a:ext cx="1752600" cy="461665"/>
          </a:xfrm>
          <a:prstGeom prst="rect">
            <a:avLst/>
          </a:prstGeom>
        </p:spPr>
        <p:txBody>
          <a:bodyPr wrap="square">
            <a:spAutoFit/>
          </a:bodyPr>
          <a:lstStyle/>
          <a:p>
            <a:r>
              <a:rPr lang="en-US" sz="2400" b="1" u="sng" dirty="0" smtClean="0">
                <a:solidFill>
                  <a:srgbClr val="FF0000"/>
                </a:solidFill>
              </a:rPr>
              <a:t>AFTER:</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sp>
        <p:nvSpPr>
          <p:cNvPr id="5" name="Rectangle 4"/>
          <p:cNvSpPr/>
          <p:nvPr/>
        </p:nvSpPr>
        <p:spPr>
          <a:xfrm>
            <a:off x="533400" y="1219200"/>
            <a:ext cx="1295400" cy="461665"/>
          </a:xfrm>
          <a:prstGeom prst="rect">
            <a:avLst/>
          </a:prstGeom>
        </p:spPr>
        <p:txBody>
          <a:bodyPr wrap="square">
            <a:spAutoFit/>
          </a:bodyPr>
          <a:lstStyle/>
          <a:p>
            <a:r>
              <a:rPr lang="en-US" sz="2400" b="1" u="sng" dirty="0" smtClean="0">
                <a:solidFill>
                  <a:srgbClr val="FF0000"/>
                </a:solidFill>
              </a:rPr>
              <a:t>BEFORE:</a:t>
            </a:r>
            <a:endParaRPr lang="en-US" sz="2400" dirty="0">
              <a:solidFill>
                <a:srgbClr val="FF0000"/>
              </a:solidFill>
            </a:endParaRPr>
          </a:p>
        </p:txBody>
      </p:sp>
      <p:pic>
        <p:nvPicPr>
          <p:cNvPr id="6" name="Content Placeholder 5"/>
          <p:cNvPicPr>
            <a:picLocks noGrp="1"/>
          </p:cNvPicPr>
          <p:nvPr>
            <p:ph idx="1"/>
          </p:nvPr>
        </p:nvPicPr>
        <p:blipFill>
          <a:blip r:embed="rId2" cstate="print"/>
          <a:srcRect/>
          <a:stretch>
            <a:fillRect/>
          </a:stretch>
        </p:blipFill>
        <p:spPr bwMode="auto">
          <a:xfrm>
            <a:off x="533400" y="1828800"/>
            <a:ext cx="3124200" cy="43434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810000" y="1524000"/>
            <a:ext cx="4752975"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sp>
        <p:nvSpPr>
          <p:cNvPr id="4" name="Rectangle 3"/>
          <p:cNvSpPr/>
          <p:nvPr/>
        </p:nvSpPr>
        <p:spPr>
          <a:xfrm>
            <a:off x="381000" y="1066800"/>
            <a:ext cx="1143000" cy="461665"/>
          </a:xfrm>
          <a:prstGeom prst="rect">
            <a:avLst/>
          </a:prstGeom>
        </p:spPr>
        <p:txBody>
          <a:bodyPr wrap="square">
            <a:spAutoFit/>
          </a:bodyPr>
          <a:lstStyle/>
          <a:p>
            <a:r>
              <a:rPr lang="en-US" sz="2400" b="1" u="sng" dirty="0" smtClean="0">
                <a:solidFill>
                  <a:srgbClr val="FF0000"/>
                </a:solidFill>
              </a:rPr>
              <a:t>AFTER:</a:t>
            </a:r>
            <a:endParaRPr lang="en-US" sz="2400" dirty="0">
              <a:solidFill>
                <a:srgbClr val="FF0000"/>
              </a:solidFill>
            </a:endParaRPr>
          </a:p>
        </p:txBody>
      </p:sp>
      <p:pic>
        <p:nvPicPr>
          <p:cNvPr id="5" name="Content Placeholder 4"/>
          <p:cNvPicPr>
            <a:picLocks noGrp="1"/>
          </p:cNvPicPr>
          <p:nvPr>
            <p:ph idx="1"/>
          </p:nvPr>
        </p:nvPicPr>
        <p:blipFill>
          <a:blip r:embed="rId2" cstate="print"/>
          <a:srcRect/>
          <a:stretch>
            <a:fillRect/>
          </a:stretch>
        </p:blipFill>
        <p:spPr bwMode="auto">
          <a:xfrm>
            <a:off x="1066801" y="1524001"/>
            <a:ext cx="6705600" cy="3429000"/>
          </a:xfrm>
          <a:prstGeom prst="rect">
            <a:avLst/>
          </a:prstGeom>
          <a:noFill/>
          <a:ln w="9525">
            <a:noFill/>
            <a:miter lim="800000"/>
            <a:headEnd/>
            <a:tailEnd/>
          </a:ln>
        </p:spPr>
      </p:pic>
      <p:sp>
        <p:nvSpPr>
          <p:cNvPr id="6" name="TextBox 5"/>
          <p:cNvSpPr txBox="1"/>
          <p:nvPr/>
        </p:nvSpPr>
        <p:spPr>
          <a:xfrm>
            <a:off x="152400" y="4495800"/>
            <a:ext cx="8458200" cy="2308324"/>
          </a:xfrm>
          <a:prstGeom prst="rect">
            <a:avLst/>
          </a:prstGeom>
          <a:noFill/>
        </p:spPr>
        <p:txBody>
          <a:bodyPr wrap="square" rtlCol="0">
            <a:spAutoFit/>
          </a:bodyPr>
          <a:lstStyle/>
          <a:p>
            <a:r>
              <a:rPr lang="en-US" b="1" dirty="0"/>
              <a:t>Note: </a:t>
            </a:r>
            <a:r>
              <a:rPr lang="en-US" dirty="0"/>
              <a:t/>
            </a:r>
            <a:br>
              <a:rPr lang="en-US" dirty="0"/>
            </a:br>
            <a:r>
              <a:rPr lang="en-US" b="1" dirty="0"/>
              <a:t>1)Since this would be private property </a:t>
            </a:r>
            <a:r>
              <a:rPr lang="en-US" b="1" dirty="0" smtClean="0"/>
              <a:t>, </a:t>
            </a:r>
            <a:r>
              <a:rPr lang="en-US" b="1" dirty="0" smtClean="0"/>
              <a:t>what assurance that this </a:t>
            </a:r>
            <a:r>
              <a:rPr lang="en-US" b="1" dirty="0" smtClean="0"/>
              <a:t>“</a:t>
            </a:r>
            <a:r>
              <a:rPr lang="en-US" b="1" dirty="0" err="1" smtClean="0"/>
              <a:t>Woodnerf</a:t>
            </a:r>
            <a:r>
              <a:rPr lang="en-US" b="1" dirty="0" smtClean="0"/>
              <a:t>” area will remain open to the public for years to come?  For example, Old Adams school property has a private park in which only after a year the residences are complaining that the children are too loud in the this private park.</a:t>
            </a:r>
            <a:r>
              <a:rPr lang="en-US" b="1" dirty="0"/>
              <a:t/>
            </a:r>
            <a:br>
              <a:rPr lang="en-US" b="1" dirty="0"/>
            </a:br>
            <a:r>
              <a:rPr lang="en-US" b="1" dirty="0"/>
              <a:t>2) The trees depicted in the above photo are not accurate portrayal of the trees that are proposed to be </a:t>
            </a:r>
            <a:r>
              <a:rPr lang="en-US" b="1" dirty="0" smtClean="0"/>
              <a:t>planted.  The above trees depicted </a:t>
            </a:r>
            <a:r>
              <a:rPr lang="en-US" b="1" dirty="0" smtClean="0"/>
              <a:t>I estimate a </a:t>
            </a:r>
            <a:r>
              <a:rPr lang="en-US" b="1" dirty="0" smtClean="0"/>
              <a:t>height of &gt; 30 ft and will only be that mature </a:t>
            </a:r>
            <a:r>
              <a:rPr lang="en-US" b="1" dirty="0" smtClean="0"/>
              <a:t>around 15 years.</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t>
            </a:r>
            <a:endParaRPr lang="en-US" dirty="0"/>
          </a:p>
        </p:txBody>
      </p:sp>
      <p:sp>
        <p:nvSpPr>
          <p:cNvPr id="3" name="Content Placeholder 2"/>
          <p:cNvSpPr>
            <a:spLocks noGrp="1"/>
          </p:cNvSpPr>
          <p:nvPr>
            <p:ph idx="1"/>
          </p:nvPr>
        </p:nvSpPr>
        <p:spPr>
          <a:xfrm>
            <a:off x="457200" y="1524000"/>
            <a:ext cx="8229600" cy="4602163"/>
          </a:xfrm>
        </p:spPr>
        <p:txBody>
          <a:bodyPr>
            <a:normAutofit fontScale="85000" lnSpcReduction="20000"/>
          </a:bodyPr>
          <a:lstStyle/>
          <a:p>
            <a:r>
              <a:rPr lang="en-US" dirty="0" smtClean="0"/>
              <a:t>B) </a:t>
            </a:r>
            <a:r>
              <a:rPr lang="en-US" b="1" dirty="0" smtClean="0"/>
              <a:t>Landscape Preservation </a:t>
            </a:r>
            <a:r>
              <a:rPr lang="en-US" b="1" u="sng" dirty="0" smtClean="0"/>
              <a:t>(Section 14-525 (a) </a:t>
            </a:r>
            <a:r>
              <a:rPr lang="en-US" b="1" u="sng" dirty="0" err="1" smtClean="0"/>
              <a:t>I,ii</a:t>
            </a:r>
            <a:r>
              <a:rPr lang="en-US" b="1" u="sng" dirty="0" smtClean="0"/>
              <a:t>) </a:t>
            </a:r>
            <a:r>
              <a:rPr lang="en-US" dirty="0" smtClean="0"/>
              <a:t/>
            </a:r>
            <a:br>
              <a:rPr lang="en-US" dirty="0" smtClean="0"/>
            </a:br>
            <a:r>
              <a:rPr lang="en-US" dirty="0"/>
              <a:t>The Board requested further information regarding the impact on the existing trees and the applicant commissioned a Tree Study and the </a:t>
            </a:r>
            <a:r>
              <a:rPr lang="en-US" dirty="0" smtClean="0"/>
              <a:t>Report. </a:t>
            </a:r>
            <a:r>
              <a:rPr lang="en-US" u="sng" dirty="0" smtClean="0"/>
              <a:t>This </a:t>
            </a:r>
            <a:r>
              <a:rPr lang="en-US" u="sng" dirty="0"/>
              <a:t>study confirmed that there are 162 trees on the site, largely comprising Norway Maple. Of these, 39 were “mature” and over 10 inches </a:t>
            </a:r>
            <a:r>
              <a:rPr lang="en-US" u="sng" dirty="0" err="1"/>
              <a:t>dbh</a:t>
            </a:r>
            <a:r>
              <a:rPr lang="en-US" u="sng" dirty="0"/>
              <a:t>. Of these larger trees, 30 were Norway Maple, described as an “undesirable imported invasive species” that does not have forest and ecological value. Nine trees of other species were over 10”dbh, including some elm and oak (see plan at end of Tree Report) </a:t>
            </a:r>
            <a:r>
              <a:rPr lang="en-US" u="sng" dirty="0" smtClean="0">
                <a:solidFill>
                  <a:srgbClr val="FF0000"/>
                </a:solidFill>
              </a:rPr>
              <a:t>Per city ordinance, 30 % of native trees are to be saved but </a:t>
            </a:r>
            <a:r>
              <a:rPr lang="en-US" u="sng" dirty="0">
                <a:solidFill>
                  <a:srgbClr val="FF0000"/>
                </a:solidFill>
              </a:rPr>
              <a:t>none are proposed for preservation </a:t>
            </a:r>
            <a:endParaRPr lang="en-US" dirty="0">
              <a:solidFill>
                <a:srgbClr val="FF0000"/>
              </a:solidFill>
            </a:endParaRPr>
          </a:p>
        </p:txBody>
      </p:sp>
      <p:sp>
        <p:nvSpPr>
          <p:cNvPr id="4" name="TextBox 3"/>
          <p:cNvSpPr txBox="1"/>
          <p:nvPr/>
        </p:nvSpPr>
        <p:spPr>
          <a:xfrm>
            <a:off x="914400" y="5791200"/>
            <a:ext cx="7620000" cy="923330"/>
          </a:xfrm>
          <a:prstGeom prst="rect">
            <a:avLst/>
          </a:prstGeom>
          <a:noFill/>
        </p:spPr>
        <p:txBody>
          <a:bodyPr wrap="square" rtlCol="0">
            <a:spAutoFit/>
          </a:bodyPr>
          <a:lstStyle/>
          <a:p>
            <a:r>
              <a:rPr lang="en-US" sz="2700" b="1" i="1" dirty="0" smtClean="0"/>
              <a:t>-There are only 100 elms identified left in the city of Portland and 9 (9%) are in this green space.</a:t>
            </a:r>
            <a:endParaRPr lang="en-US" sz="2700"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b)Landscape Preservation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current trees are mature and majority are over 50 ft.</a:t>
            </a:r>
            <a:br>
              <a:rPr lang="en-US" dirty="0" smtClean="0"/>
            </a:br>
            <a:r>
              <a:rPr lang="en-US" dirty="0" smtClean="0"/>
              <a:t/>
            </a:r>
            <a:br>
              <a:rPr lang="en-US" dirty="0" smtClean="0"/>
            </a:br>
            <a:r>
              <a:rPr lang="en-US" dirty="0" smtClean="0"/>
              <a:t>- </a:t>
            </a:r>
            <a:r>
              <a:rPr lang="en-US" u="sng" dirty="0" smtClean="0"/>
              <a:t>Developer</a:t>
            </a:r>
            <a:r>
              <a:rPr lang="en-US" dirty="0" smtClean="0"/>
              <a:t> contends 75% are Norway Maple invasive tree species and it is justified to clear cut but does not save any of the native Elm, Oak, or Apple trees. </a:t>
            </a:r>
            <a:br>
              <a:rPr lang="en-US" dirty="0" smtClean="0"/>
            </a:br>
            <a:r>
              <a:rPr lang="en-US" dirty="0" smtClean="0"/>
              <a:t/>
            </a:r>
            <a:br>
              <a:rPr lang="en-US" dirty="0" smtClean="0"/>
            </a:br>
            <a:r>
              <a:rPr lang="en-US" dirty="0" smtClean="0"/>
              <a:t>- </a:t>
            </a:r>
            <a:r>
              <a:rPr lang="en-US" u="sng" dirty="0" smtClean="0"/>
              <a:t>Opponents</a:t>
            </a:r>
            <a:r>
              <a:rPr lang="en-US" dirty="0" smtClean="0"/>
              <a:t> contend, this is no justification to clear cut since invasive plant species can be sustainably managed as they are on other Portland trails.  These invasive species also provide the SAME scenic beauty, cooling, natural carbon dioxide absorption and prevent soil erosion just as the Native tree species.</a:t>
            </a:r>
            <a:br>
              <a:rPr lang="en-US" dirty="0" smtClean="0"/>
            </a:br>
            <a:endParaRPr lang="en-US" dirty="0" smtClean="0"/>
          </a:p>
          <a:p>
            <a:r>
              <a:rPr lang="en-US" u="sng" dirty="0" smtClean="0"/>
              <a:t>Developer’s proposed plant listing  will NEVER replace the current tree density, height, cooling, and carbon absorption capabilities as shown in next slide</a:t>
            </a:r>
            <a:r>
              <a:rPr lang="en-US"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Why Stop the 79 Walnut Street Proposal?</a:t>
            </a:r>
            <a:endParaRPr lang="en-US" u="sng"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Current utilization of </a:t>
            </a:r>
            <a:r>
              <a:rPr lang="en-US" dirty="0" err="1" smtClean="0"/>
              <a:t>Munjoy</a:t>
            </a:r>
            <a:r>
              <a:rPr lang="en-US" dirty="0" smtClean="0"/>
              <a:t> Hill’s last open green space with current Jack’s Path.</a:t>
            </a:r>
          </a:p>
          <a:p>
            <a:pPr marL="514350" indent="-514350">
              <a:buFont typeface="+mj-lt"/>
              <a:buAutoNum type="arabicPeriod"/>
            </a:pPr>
            <a:r>
              <a:rPr lang="en-US" dirty="0" smtClean="0"/>
              <a:t>At least 2 Portland City Ordinances that will not be met.</a:t>
            </a:r>
          </a:p>
          <a:p>
            <a:pPr marL="514350" indent="-514350">
              <a:buFont typeface="+mj-lt"/>
              <a:buAutoNum type="arabicPeriod"/>
            </a:pPr>
            <a:r>
              <a:rPr lang="en-US" dirty="0" smtClean="0"/>
              <a:t>There is a HUGE environmental impact.</a:t>
            </a:r>
          </a:p>
          <a:p>
            <a:pPr marL="514350" indent="-514350">
              <a:buFont typeface="+mj-lt"/>
              <a:buAutoNum type="arabicPeriod"/>
            </a:pPr>
            <a:r>
              <a:rPr lang="en-US" dirty="0" smtClean="0"/>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b) Landscape Preservation</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609600" y="1524000"/>
            <a:ext cx="4980414" cy="4525963"/>
          </a:xfrm>
          <a:prstGeom prst="rect">
            <a:avLst/>
          </a:prstGeom>
          <a:noFill/>
          <a:ln w="9525">
            <a:noFill/>
            <a:miter lim="800000"/>
            <a:headEnd/>
            <a:tailEnd/>
          </a:ln>
        </p:spPr>
      </p:pic>
      <p:sp>
        <p:nvSpPr>
          <p:cNvPr id="5" name="TextBox 4"/>
          <p:cNvSpPr txBox="1"/>
          <p:nvPr/>
        </p:nvSpPr>
        <p:spPr>
          <a:xfrm>
            <a:off x="5562600" y="2362200"/>
            <a:ext cx="35814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6" name="TextBox 5"/>
          <p:cNvSpPr txBox="1"/>
          <p:nvPr/>
        </p:nvSpPr>
        <p:spPr>
          <a:xfrm>
            <a:off x="5562600" y="2678668"/>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7" name="TextBox 6"/>
          <p:cNvSpPr txBox="1"/>
          <p:nvPr/>
        </p:nvSpPr>
        <p:spPr>
          <a:xfrm>
            <a:off x="5562600" y="2133600"/>
            <a:ext cx="3048000" cy="369332"/>
          </a:xfrm>
          <a:prstGeom prst="rect">
            <a:avLst/>
          </a:prstGeom>
          <a:noFill/>
        </p:spPr>
        <p:txBody>
          <a:bodyPr wrap="square" rtlCol="0">
            <a:spAutoFit/>
          </a:bodyPr>
          <a:lstStyle/>
          <a:p>
            <a:r>
              <a:rPr lang="en-US" b="1" dirty="0" smtClean="0">
                <a:solidFill>
                  <a:schemeClr val="accent4">
                    <a:lumMod val="75000"/>
                  </a:schemeClr>
                </a:solidFill>
              </a:rPr>
              <a:t>Native: Max Height: 45’</a:t>
            </a:r>
            <a:endParaRPr lang="en-US" b="1" dirty="0">
              <a:solidFill>
                <a:schemeClr val="accent4">
                  <a:lumMod val="75000"/>
                </a:schemeClr>
              </a:solidFill>
            </a:endParaRPr>
          </a:p>
        </p:txBody>
      </p:sp>
      <p:sp>
        <p:nvSpPr>
          <p:cNvPr id="10" name="TextBox 9"/>
          <p:cNvSpPr txBox="1"/>
          <p:nvPr/>
        </p:nvSpPr>
        <p:spPr>
          <a:xfrm>
            <a:off x="5562600" y="25146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11" name="TextBox 10"/>
          <p:cNvSpPr txBox="1"/>
          <p:nvPr/>
        </p:nvSpPr>
        <p:spPr>
          <a:xfrm>
            <a:off x="5562600" y="3048000"/>
            <a:ext cx="1905000" cy="369332"/>
          </a:xfrm>
          <a:prstGeom prst="rect">
            <a:avLst/>
          </a:prstGeom>
          <a:noFill/>
        </p:spPr>
        <p:txBody>
          <a:bodyPr wrap="square" rtlCol="0">
            <a:spAutoFit/>
          </a:bodyPr>
          <a:lstStyle/>
          <a:p>
            <a:r>
              <a:rPr lang="en-US" b="1" dirty="0" smtClean="0">
                <a:solidFill>
                  <a:schemeClr val="accent4">
                    <a:lumMod val="75000"/>
                  </a:schemeClr>
                </a:solidFill>
              </a:rPr>
              <a:t>Native</a:t>
            </a:r>
            <a:endParaRPr lang="en-US" b="1" dirty="0">
              <a:solidFill>
                <a:schemeClr val="accent4">
                  <a:lumMod val="75000"/>
                </a:schemeClr>
              </a:solidFill>
            </a:endParaRPr>
          </a:p>
        </p:txBody>
      </p:sp>
      <p:sp>
        <p:nvSpPr>
          <p:cNvPr id="12" name="TextBox 11"/>
          <p:cNvSpPr txBox="1"/>
          <p:nvPr/>
        </p:nvSpPr>
        <p:spPr>
          <a:xfrm>
            <a:off x="5562600" y="3200400"/>
            <a:ext cx="1905000" cy="369332"/>
          </a:xfrm>
          <a:prstGeom prst="rect">
            <a:avLst/>
          </a:prstGeom>
          <a:noFill/>
        </p:spPr>
        <p:txBody>
          <a:bodyPr wrap="square" rtlCol="0">
            <a:spAutoFit/>
          </a:bodyPr>
          <a:lstStyle/>
          <a:p>
            <a:r>
              <a:rPr lang="en-US" b="1" dirty="0" smtClean="0">
                <a:solidFill>
                  <a:schemeClr val="accent4">
                    <a:lumMod val="75000"/>
                  </a:schemeClr>
                </a:solidFill>
              </a:rPr>
              <a:t>Native</a:t>
            </a:r>
            <a:endParaRPr lang="en-US" b="1" dirty="0">
              <a:solidFill>
                <a:schemeClr val="accent4">
                  <a:lumMod val="75000"/>
                </a:schemeClr>
              </a:solidFill>
            </a:endParaRPr>
          </a:p>
        </p:txBody>
      </p:sp>
      <p:sp>
        <p:nvSpPr>
          <p:cNvPr id="13" name="TextBox 12"/>
          <p:cNvSpPr txBox="1"/>
          <p:nvPr/>
        </p:nvSpPr>
        <p:spPr>
          <a:xfrm>
            <a:off x="5562600" y="3429000"/>
            <a:ext cx="1905000" cy="369332"/>
          </a:xfrm>
          <a:prstGeom prst="rect">
            <a:avLst/>
          </a:prstGeom>
          <a:noFill/>
        </p:spPr>
        <p:txBody>
          <a:bodyPr wrap="square" rtlCol="0">
            <a:spAutoFit/>
          </a:bodyPr>
          <a:lstStyle/>
          <a:p>
            <a:r>
              <a:rPr lang="en-US" b="1" dirty="0" smtClean="0">
                <a:solidFill>
                  <a:schemeClr val="accent4">
                    <a:lumMod val="75000"/>
                  </a:schemeClr>
                </a:solidFill>
              </a:rPr>
              <a:t>Native</a:t>
            </a:r>
            <a:endParaRPr lang="en-US" b="1" dirty="0">
              <a:solidFill>
                <a:schemeClr val="accent4">
                  <a:lumMod val="75000"/>
                </a:schemeClr>
              </a:solidFill>
            </a:endParaRPr>
          </a:p>
        </p:txBody>
      </p:sp>
      <p:sp>
        <p:nvSpPr>
          <p:cNvPr id="14" name="TextBox 13"/>
          <p:cNvSpPr txBox="1"/>
          <p:nvPr/>
        </p:nvSpPr>
        <p:spPr>
          <a:xfrm>
            <a:off x="5562600" y="3657600"/>
            <a:ext cx="1905000" cy="369332"/>
          </a:xfrm>
          <a:prstGeom prst="rect">
            <a:avLst/>
          </a:prstGeom>
          <a:noFill/>
        </p:spPr>
        <p:txBody>
          <a:bodyPr wrap="square" rtlCol="0">
            <a:spAutoFit/>
          </a:bodyPr>
          <a:lstStyle/>
          <a:p>
            <a:r>
              <a:rPr lang="en-US" b="1" dirty="0" smtClean="0">
                <a:solidFill>
                  <a:schemeClr val="accent4">
                    <a:lumMod val="75000"/>
                  </a:schemeClr>
                </a:solidFill>
              </a:rPr>
              <a:t>Native</a:t>
            </a:r>
            <a:endParaRPr lang="en-US" b="1" dirty="0">
              <a:solidFill>
                <a:schemeClr val="accent4">
                  <a:lumMod val="75000"/>
                </a:schemeClr>
              </a:solidFill>
            </a:endParaRPr>
          </a:p>
        </p:txBody>
      </p:sp>
      <p:sp>
        <p:nvSpPr>
          <p:cNvPr id="15" name="TextBox 14"/>
          <p:cNvSpPr txBox="1"/>
          <p:nvPr/>
        </p:nvSpPr>
        <p:spPr>
          <a:xfrm>
            <a:off x="5562600" y="3810000"/>
            <a:ext cx="1905000" cy="369332"/>
          </a:xfrm>
          <a:prstGeom prst="rect">
            <a:avLst/>
          </a:prstGeom>
          <a:noFill/>
        </p:spPr>
        <p:txBody>
          <a:bodyPr wrap="square" rtlCol="0">
            <a:spAutoFit/>
          </a:bodyPr>
          <a:lstStyle/>
          <a:p>
            <a:r>
              <a:rPr lang="en-US" b="1" dirty="0" smtClean="0">
                <a:solidFill>
                  <a:schemeClr val="accent4">
                    <a:lumMod val="75000"/>
                  </a:schemeClr>
                </a:solidFill>
              </a:rPr>
              <a:t>Native</a:t>
            </a:r>
            <a:endParaRPr lang="en-US" b="1" dirty="0">
              <a:solidFill>
                <a:schemeClr val="accent4">
                  <a:lumMod val="75000"/>
                </a:schemeClr>
              </a:solidFill>
            </a:endParaRPr>
          </a:p>
        </p:txBody>
      </p:sp>
      <p:sp>
        <p:nvSpPr>
          <p:cNvPr id="16" name="TextBox 15"/>
          <p:cNvSpPr txBox="1"/>
          <p:nvPr/>
        </p:nvSpPr>
        <p:spPr>
          <a:xfrm>
            <a:off x="5562600" y="41910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17" name="TextBox 16"/>
          <p:cNvSpPr txBox="1"/>
          <p:nvPr/>
        </p:nvSpPr>
        <p:spPr>
          <a:xfrm>
            <a:off x="5562600" y="4038600"/>
            <a:ext cx="1905000" cy="369332"/>
          </a:xfrm>
          <a:prstGeom prst="rect">
            <a:avLst/>
          </a:prstGeom>
          <a:noFill/>
        </p:spPr>
        <p:txBody>
          <a:bodyPr wrap="square" rtlCol="0">
            <a:spAutoFit/>
          </a:bodyPr>
          <a:lstStyle/>
          <a:p>
            <a:r>
              <a:rPr lang="en-US" b="1" dirty="0" smtClean="0">
                <a:solidFill>
                  <a:schemeClr val="accent4">
                    <a:lumMod val="75000"/>
                  </a:schemeClr>
                </a:solidFill>
              </a:rPr>
              <a:t>Native</a:t>
            </a:r>
            <a:endParaRPr lang="en-US" b="1" dirty="0">
              <a:solidFill>
                <a:schemeClr val="accent4">
                  <a:lumMod val="75000"/>
                </a:schemeClr>
              </a:solidFill>
            </a:endParaRPr>
          </a:p>
        </p:txBody>
      </p:sp>
      <p:sp>
        <p:nvSpPr>
          <p:cNvPr id="18" name="TextBox 17"/>
          <p:cNvSpPr txBox="1"/>
          <p:nvPr/>
        </p:nvSpPr>
        <p:spPr>
          <a:xfrm>
            <a:off x="5562600" y="4572000"/>
            <a:ext cx="1905000" cy="369332"/>
          </a:xfrm>
          <a:prstGeom prst="rect">
            <a:avLst/>
          </a:prstGeom>
          <a:noFill/>
        </p:spPr>
        <p:txBody>
          <a:bodyPr wrap="square" rtlCol="0">
            <a:spAutoFit/>
          </a:bodyPr>
          <a:lstStyle/>
          <a:p>
            <a:r>
              <a:rPr lang="en-US" b="1" dirty="0" smtClean="0">
                <a:solidFill>
                  <a:schemeClr val="accent4">
                    <a:lumMod val="75000"/>
                  </a:schemeClr>
                </a:solidFill>
              </a:rPr>
              <a:t>Native</a:t>
            </a:r>
            <a:endParaRPr lang="en-US" b="1" dirty="0">
              <a:solidFill>
                <a:schemeClr val="accent4">
                  <a:lumMod val="75000"/>
                </a:schemeClr>
              </a:solidFill>
            </a:endParaRPr>
          </a:p>
        </p:txBody>
      </p:sp>
      <p:sp>
        <p:nvSpPr>
          <p:cNvPr id="19" name="TextBox 18"/>
          <p:cNvSpPr txBox="1"/>
          <p:nvPr/>
        </p:nvSpPr>
        <p:spPr>
          <a:xfrm>
            <a:off x="5562600" y="5040868"/>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20" name="TextBox 19"/>
          <p:cNvSpPr txBox="1"/>
          <p:nvPr/>
        </p:nvSpPr>
        <p:spPr>
          <a:xfrm>
            <a:off x="5562600" y="48768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21" name="TextBox 20"/>
          <p:cNvSpPr txBox="1"/>
          <p:nvPr/>
        </p:nvSpPr>
        <p:spPr>
          <a:xfrm>
            <a:off x="5562600" y="47244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22" name="TextBox 21"/>
          <p:cNvSpPr txBox="1"/>
          <p:nvPr/>
        </p:nvSpPr>
        <p:spPr>
          <a:xfrm>
            <a:off x="5562600" y="51816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23" name="TextBox 22"/>
          <p:cNvSpPr txBox="1"/>
          <p:nvPr/>
        </p:nvSpPr>
        <p:spPr>
          <a:xfrm>
            <a:off x="5562600" y="53340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24" name="TextBox 23"/>
          <p:cNvSpPr txBox="1"/>
          <p:nvPr/>
        </p:nvSpPr>
        <p:spPr>
          <a:xfrm>
            <a:off x="5562600" y="57912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25" name="TextBox 24"/>
          <p:cNvSpPr txBox="1"/>
          <p:nvPr/>
        </p:nvSpPr>
        <p:spPr>
          <a:xfrm>
            <a:off x="5562600" y="5562600"/>
            <a:ext cx="1905000" cy="369332"/>
          </a:xfrm>
          <a:prstGeom prst="rect">
            <a:avLst/>
          </a:prstGeom>
          <a:noFill/>
        </p:spPr>
        <p:txBody>
          <a:bodyPr wrap="square" rtlCol="0">
            <a:spAutoFit/>
          </a:bodyPr>
          <a:lstStyle/>
          <a:p>
            <a:r>
              <a:rPr lang="en-US" b="1" dirty="0" smtClean="0">
                <a:solidFill>
                  <a:schemeClr val="accent4">
                    <a:lumMod val="75000"/>
                  </a:schemeClr>
                </a:solidFill>
              </a:rPr>
              <a:t>Non-Native</a:t>
            </a:r>
            <a:endParaRPr lang="en-US" b="1" dirty="0">
              <a:solidFill>
                <a:schemeClr val="accent4">
                  <a:lumMod val="75000"/>
                </a:schemeClr>
              </a:solidFill>
            </a:endParaRPr>
          </a:p>
        </p:txBody>
      </p:sp>
      <p:sp>
        <p:nvSpPr>
          <p:cNvPr id="26" name="TextBox 25"/>
          <p:cNvSpPr txBox="1"/>
          <p:nvPr/>
        </p:nvSpPr>
        <p:spPr>
          <a:xfrm>
            <a:off x="5562600" y="1752600"/>
            <a:ext cx="3581400" cy="369332"/>
          </a:xfrm>
          <a:prstGeom prst="rect">
            <a:avLst/>
          </a:prstGeom>
          <a:noFill/>
        </p:spPr>
        <p:txBody>
          <a:bodyPr wrap="square" rtlCol="0">
            <a:spAutoFit/>
          </a:bodyPr>
          <a:lstStyle/>
          <a:p>
            <a:r>
              <a:rPr lang="en-US" b="1" u="sng" dirty="0" smtClean="0">
                <a:solidFill>
                  <a:schemeClr val="accent4">
                    <a:lumMod val="75000"/>
                  </a:schemeClr>
                </a:solidFill>
              </a:rPr>
              <a:t>Native or Non-Native to Maine</a:t>
            </a:r>
            <a:endParaRPr lang="en-US" b="1" u="sng" dirty="0">
              <a:solidFill>
                <a:schemeClr val="accent4">
                  <a:lumMod val="75000"/>
                </a:schemeClr>
              </a:solidFill>
            </a:endParaRPr>
          </a:p>
        </p:txBody>
      </p:sp>
      <p:sp>
        <p:nvSpPr>
          <p:cNvPr id="27" name="TextBox 26"/>
          <p:cNvSpPr txBox="1"/>
          <p:nvPr/>
        </p:nvSpPr>
        <p:spPr>
          <a:xfrm>
            <a:off x="228600" y="6010870"/>
            <a:ext cx="8763000" cy="923330"/>
          </a:xfrm>
          <a:prstGeom prst="rect">
            <a:avLst/>
          </a:prstGeom>
          <a:noFill/>
        </p:spPr>
        <p:txBody>
          <a:bodyPr wrap="square" rtlCol="0">
            <a:spAutoFit/>
          </a:bodyPr>
          <a:lstStyle/>
          <a:p>
            <a:r>
              <a:rPr lang="en-US" b="1" dirty="0" smtClean="0">
                <a:solidFill>
                  <a:srgbClr val="FF0000"/>
                </a:solidFill>
              </a:rPr>
              <a:t>Conclusion: &gt; 56% of the proposed Plant list is NON-NATIVE to Maine. Why is it okay to clear cut the current non-native tree species yet the developer proposed plant listing over 50% non-native plant species?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Huge Environmental Impact</a:t>
            </a:r>
            <a:endParaRPr lang="en-US" dirty="0"/>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pPr>
              <a:buNone/>
            </a:pPr>
            <a:r>
              <a:rPr lang="en-US" dirty="0"/>
              <a:t>A</a:t>
            </a:r>
            <a:r>
              <a:rPr lang="en-US" dirty="0" smtClean="0"/>
              <a:t>) </a:t>
            </a:r>
            <a:r>
              <a:rPr lang="en-US" u="sng" dirty="0" smtClean="0"/>
              <a:t>Carbon Dioxide Consideration</a:t>
            </a:r>
            <a:r>
              <a:rPr lang="en-US" dirty="0" smtClean="0"/>
              <a:t>:</a:t>
            </a:r>
          </a:p>
          <a:p>
            <a:r>
              <a:rPr lang="en-US" dirty="0" smtClean="0"/>
              <a:t>Did you know each mature tree absorbs 700 lbs of carbon dioxide annually?  This is the reason why the current open green area is so cool and smells clean.  The trees are doing their job.</a:t>
            </a:r>
          </a:p>
          <a:p>
            <a:r>
              <a:rPr lang="en-US" dirty="0" smtClean="0"/>
              <a:t>Per Casco Bay Friends, CO2 is a direct factor in the acidification of the oceans which is currently one of the largest threats to Casco Bay.</a:t>
            </a:r>
          </a:p>
          <a:p>
            <a:r>
              <a:rPr lang="en-US" dirty="0" smtClean="0"/>
              <a:t>By clear cutting all the 162 trees, this means that over 113, 400 lbs of carbon dioxide annually will NOT be absorbed any  longer by this open green space. </a:t>
            </a:r>
          </a:p>
          <a:p>
            <a:r>
              <a:rPr lang="en-US" dirty="0" smtClean="0"/>
              <a:t>This doesn’t include the additional cars being added to the hill for this proposal which will add conservatively an additional 138,720 lbs of carbon dioxide in the air.</a:t>
            </a:r>
          </a:p>
          <a:p>
            <a:r>
              <a:rPr lang="en-US" b="1" dirty="0" smtClean="0"/>
              <a:t>This means an additional 252,120 lbs of </a:t>
            </a:r>
            <a:r>
              <a:rPr lang="en-US" b="1" u="sng" dirty="0" smtClean="0"/>
              <a:t>carbon dioxide will be polluting Portland annually</a:t>
            </a:r>
            <a:r>
              <a:rPr lang="en-US" b="1" dirty="0" smtClean="0"/>
              <a:t>.</a:t>
            </a:r>
          </a:p>
          <a:p>
            <a:r>
              <a:rPr lang="en-US" b="1" dirty="0" smtClean="0">
                <a:solidFill>
                  <a:srgbClr val="FF0000"/>
                </a:solidFill>
              </a:rPr>
              <a:t>How will the developer replace this natural carbon dioxide adsorption mechanism for the city of Portland?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Huge Environmental Impact (cont’d)</a:t>
            </a:r>
            <a:endParaRPr lang="en-US" dirty="0"/>
          </a:p>
        </p:txBody>
      </p:sp>
      <p:sp>
        <p:nvSpPr>
          <p:cNvPr id="4" name="Content Placeholder 2"/>
          <p:cNvSpPr>
            <a:spLocks noGrp="1"/>
          </p:cNvSpPr>
          <p:nvPr>
            <p:ph idx="1"/>
          </p:nvPr>
        </p:nvSpPr>
        <p:spPr>
          <a:xfrm>
            <a:off x="457200" y="1371600"/>
            <a:ext cx="8458200" cy="4724400"/>
          </a:xfrm>
        </p:spPr>
        <p:txBody>
          <a:bodyPr>
            <a:noAutofit/>
          </a:bodyPr>
          <a:lstStyle/>
          <a:p>
            <a:pPr>
              <a:buNone/>
            </a:pPr>
            <a:r>
              <a:rPr lang="en-US" sz="2100" dirty="0" smtClean="0"/>
              <a:t>B) </a:t>
            </a:r>
            <a:r>
              <a:rPr lang="en-US" sz="2100" u="sng" dirty="0" smtClean="0"/>
              <a:t>High Potential for Erosion</a:t>
            </a:r>
            <a:r>
              <a:rPr lang="en-US" sz="2100" dirty="0" smtClean="0"/>
              <a:t>:</a:t>
            </a:r>
          </a:p>
          <a:p>
            <a:r>
              <a:rPr lang="en-US" sz="2100" dirty="0" smtClean="0"/>
              <a:t>Currently, the proposed area has a 25% grade or greater.</a:t>
            </a:r>
            <a:endParaRPr lang="en-US" sz="2100" dirty="0"/>
          </a:p>
          <a:p>
            <a:r>
              <a:rPr lang="en-US" sz="2100" dirty="0" smtClean="0"/>
              <a:t>Developer contends that due to the fact that 74% of the mature trees are non-native than that it justifies clear cutting the entire area. The proposed 18ft retaining walls do not fit into the aesthetics of the neighborhood and there is no guarantee that this will control erosion.</a:t>
            </a:r>
          </a:p>
          <a:p>
            <a:r>
              <a:rPr lang="en-US" sz="2100" dirty="0" smtClean="0"/>
              <a:t>For example, in other cities such as Los Angeles, developers also had assured LA city planners the same thing when they were building on the sides of hills in LA but yet there are annual massive mudslides because of clear cutting for development and building on steep hill sides.</a:t>
            </a:r>
          </a:p>
          <a:p>
            <a:r>
              <a:rPr lang="en-US" sz="2100" dirty="0" smtClean="0"/>
              <a:t>Opponents also contend that due to these predicted erosions and Casco Bay being done just downhill, this will further put greater stress on Casco Bay that has all ready been highlighted by the “Friends of Casco Bay”.</a:t>
            </a:r>
            <a:endParaRPr lang="en-US" sz="2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Huge Environmental Impact (cont’d)</a:t>
            </a:r>
            <a:endParaRPr lang="en-US" dirty="0"/>
          </a:p>
        </p:txBody>
      </p:sp>
      <p:sp>
        <p:nvSpPr>
          <p:cNvPr id="3" name="Content Placeholder 2"/>
          <p:cNvSpPr>
            <a:spLocks noGrp="1"/>
          </p:cNvSpPr>
          <p:nvPr>
            <p:ph idx="1"/>
          </p:nvPr>
        </p:nvSpPr>
        <p:spPr>
          <a:xfrm>
            <a:off x="533400" y="1905001"/>
            <a:ext cx="8229600" cy="4571999"/>
          </a:xfrm>
        </p:spPr>
        <p:txBody>
          <a:bodyPr>
            <a:normAutofit fontScale="77500" lnSpcReduction="20000"/>
          </a:bodyPr>
          <a:lstStyle/>
          <a:p>
            <a:r>
              <a:rPr lang="en-US" dirty="0" smtClean="0"/>
              <a:t>A local highly respected resident had seen Maine endangered  bird such the as </a:t>
            </a:r>
            <a:r>
              <a:rPr lang="en-US" dirty="0" err="1" smtClean="0"/>
              <a:t>peregrin</a:t>
            </a:r>
            <a:r>
              <a:rPr lang="en-US" dirty="0" smtClean="0"/>
              <a:t> falcon in this specific open green space.</a:t>
            </a:r>
          </a:p>
          <a:p>
            <a:endParaRPr lang="en-US" dirty="0" smtClean="0"/>
          </a:p>
          <a:p>
            <a:r>
              <a:rPr lang="en-US" dirty="0" smtClean="0"/>
              <a:t>Per the Department of Inland Wildlife and Fisheries website, Maine’s endangered bird list includes the </a:t>
            </a:r>
            <a:r>
              <a:rPr lang="en-US" dirty="0" err="1" smtClean="0"/>
              <a:t>peregrin</a:t>
            </a:r>
            <a:r>
              <a:rPr lang="en-US" dirty="0" smtClean="0"/>
              <a:t> falcon .</a:t>
            </a:r>
            <a:br>
              <a:rPr lang="en-US" dirty="0" smtClean="0"/>
            </a:br>
            <a:r>
              <a:rPr lang="en-US" dirty="0" smtClean="0"/>
              <a:t> Source: http://www.maine.gov/ifw/wildlife/endangered/listed_species_me.htm </a:t>
            </a:r>
          </a:p>
          <a:p>
            <a:endParaRPr lang="en-US" dirty="0" smtClean="0"/>
          </a:p>
          <a:p>
            <a:r>
              <a:rPr lang="en-US" dirty="0" smtClean="0"/>
              <a:t>Note: Further investigation by Maine IFW will be needed.</a:t>
            </a:r>
            <a:endParaRPr lang="en-US" dirty="0"/>
          </a:p>
        </p:txBody>
      </p:sp>
      <p:sp>
        <p:nvSpPr>
          <p:cNvPr id="4" name="Content Placeholder 2"/>
          <p:cNvSpPr txBox="1">
            <a:spLocks/>
          </p:cNvSpPr>
          <p:nvPr/>
        </p:nvSpPr>
        <p:spPr>
          <a:xfrm>
            <a:off x="457200" y="1219200"/>
            <a:ext cx="8458200" cy="4038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100" noProof="0" dirty="0"/>
              <a:t>C</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 </a:t>
            </a:r>
            <a:r>
              <a:rPr lang="en-US" sz="2100" u="sng" dirty="0" smtClean="0"/>
              <a:t>Local Resident Had Seen Raptors in this Open Green Space</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295400"/>
            <a:ext cx="8229600" cy="4572000"/>
          </a:xfrm>
        </p:spPr>
        <p:txBody>
          <a:bodyPr>
            <a:normAutofit fontScale="70000" lnSpcReduction="20000"/>
          </a:bodyPr>
          <a:lstStyle/>
          <a:p>
            <a:r>
              <a:rPr lang="en-US" sz="3400" dirty="0" smtClean="0"/>
              <a:t>The </a:t>
            </a:r>
            <a:r>
              <a:rPr lang="en-US" sz="3400" dirty="0"/>
              <a:t>citizens of Portland, Portland city government, and newcomers to Portland should not forget why </a:t>
            </a:r>
            <a:r>
              <a:rPr lang="en-US" sz="3400" dirty="0" smtClean="0"/>
              <a:t>we </a:t>
            </a:r>
            <a:r>
              <a:rPr lang="en-US" sz="3400" dirty="0"/>
              <a:t>live </a:t>
            </a:r>
            <a:r>
              <a:rPr lang="en-US" sz="3400" dirty="0" smtClean="0"/>
              <a:t>here.</a:t>
            </a:r>
          </a:p>
          <a:p>
            <a:r>
              <a:rPr lang="en-US" sz="3400" dirty="0" smtClean="0"/>
              <a:t> </a:t>
            </a:r>
            <a:r>
              <a:rPr lang="en-US" sz="3400" dirty="0"/>
              <a:t>It is because </a:t>
            </a:r>
            <a:r>
              <a:rPr lang="en-US" sz="3400" dirty="0" smtClean="0"/>
              <a:t>of the:  scenic beauty, neighborhood aesthetics, nature</a:t>
            </a:r>
            <a:r>
              <a:rPr lang="en-US" sz="3400" dirty="0"/>
              <a:t>, open green spaces, </a:t>
            </a:r>
            <a:r>
              <a:rPr lang="en-US" sz="3400" dirty="0" smtClean="0"/>
              <a:t>historical preservation, conservation</a:t>
            </a:r>
            <a:r>
              <a:rPr lang="en-US" sz="3400" dirty="0"/>
              <a:t>, affordable housing, </a:t>
            </a:r>
            <a:r>
              <a:rPr lang="en-US" sz="3400" dirty="0" err="1"/>
              <a:t>walkable</a:t>
            </a:r>
            <a:r>
              <a:rPr lang="en-US" sz="3400" dirty="0"/>
              <a:t> city, public transport opportunities, recycling, </a:t>
            </a:r>
            <a:r>
              <a:rPr lang="en-US" sz="3400" dirty="0" smtClean="0"/>
              <a:t>repurposing, and </a:t>
            </a:r>
            <a:r>
              <a:rPr lang="en-US" sz="3400" dirty="0"/>
              <a:t>buying </a:t>
            </a:r>
            <a:r>
              <a:rPr lang="en-US" sz="3400" dirty="0" smtClean="0"/>
              <a:t>local.</a:t>
            </a:r>
          </a:p>
          <a:p>
            <a:r>
              <a:rPr lang="en-US" sz="3400" dirty="0" smtClean="0"/>
              <a:t>Does </a:t>
            </a:r>
            <a:r>
              <a:rPr lang="en-US" sz="3400" dirty="0"/>
              <a:t>the 79 Walnut Street project represent these aforementioned ideals?  I contend no if this means clear cutting one of the last open green spaces within the city, creating more traffic congestion and carbon dioxide on </a:t>
            </a:r>
            <a:r>
              <a:rPr lang="en-US" sz="3400" dirty="0" err="1"/>
              <a:t>Munjoy</a:t>
            </a:r>
            <a:r>
              <a:rPr lang="en-US" sz="3400" dirty="0"/>
              <a:t> Hill so that </a:t>
            </a:r>
            <a:r>
              <a:rPr lang="en-US" sz="3400" dirty="0" smtClean="0"/>
              <a:t>29 high </a:t>
            </a:r>
            <a:r>
              <a:rPr lang="en-US" sz="3400" dirty="0"/>
              <a:t>end condos are developed in which only out of state people can afford to purchase</a:t>
            </a:r>
            <a:r>
              <a:rPr lang="en-US" sz="3400" dirty="0" smtClean="0"/>
              <a:t>.</a:t>
            </a:r>
            <a:endParaRPr lang="en-US" dirty="0"/>
          </a:p>
        </p:txBody>
      </p:sp>
      <p:sp>
        <p:nvSpPr>
          <p:cNvPr id="4" name="TextBox 3"/>
          <p:cNvSpPr txBox="1"/>
          <p:nvPr/>
        </p:nvSpPr>
        <p:spPr>
          <a:xfrm>
            <a:off x="685800" y="5867400"/>
            <a:ext cx="7772400" cy="646331"/>
          </a:xfrm>
          <a:prstGeom prst="rect">
            <a:avLst/>
          </a:prstGeom>
          <a:noFill/>
        </p:spPr>
        <p:txBody>
          <a:bodyPr wrap="square" rtlCol="0">
            <a:spAutoFit/>
          </a:bodyPr>
          <a:lstStyle/>
          <a:p>
            <a:pPr algn="ctr"/>
            <a:r>
              <a:rPr lang="en-US" sz="3600" b="1" dirty="0" smtClean="0"/>
              <a:t>KEEP PORTLAND REAL AND GREEN</a:t>
            </a:r>
            <a:endParaRPr 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(cont’d)</a:t>
            </a:r>
            <a:endParaRPr lang="en-US" dirty="0"/>
          </a:p>
        </p:txBody>
      </p:sp>
      <p:sp>
        <p:nvSpPr>
          <p:cNvPr id="3" name="Content Placeholder 2"/>
          <p:cNvSpPr>
            <a:spLocks noGrp="1"/>
          </p:cNvSpPr>
          <p:nvPr>
            <p:ph idx="1"/>
          </p:nvPr>
        </p:nvSpPr>
        <p:spPr>
          <a:xfrm>
            <a:off x="457200" y="1295400"/>
            <a:ext cx="8458200" cy="3886200"/>
          </a:xfrm>
        </p:spPr>
        <p:txBody>
          <a:bodyPr>
            <a:normAutofit fontScale="92500" lnSpcReduction="10000"/>
          </a:bodyPr>
          <a:lstStyle/>
          <a:p>
            <a:r>
              <a:rPr lang="en-US" sz="2800" dirty="0" smtClean="0"/>
              <a:t>I am including </a:t>
            </a:r>
            <a:r>
              <a:rPr lang="en-US" sz="2800" u="sng" dirty="0" smtClean="0"/>
              <a:t>over 70 signatures </a:t>
            </a:r>
            <a:r>
              <a:rPr lang="en-US" sz="2800" dirty="0" smtClean="0"/>
              <a:t>from Portland residents that oppose this proposal gathered in the short span of time that we were aware of this proposal.</a:t>
            </a:r>
          </a:p>
          <a:p>
            <a:r>
              <a:rPr lang="en-US" sz="2800" dirty="0" smtClean="0"/>
              <a:t>Finally, this open green space of SCENIC BEAUTY can NEVER be brought back to it’s current state if clear cut and excavated.  Most buildings can always be replaced (except for the 1888 Gothic style Union Station demolished in 1961 on St. John’s St) but not natural open green forested spaces in cities.  This is what makes </a:t>
            </a:r>
            <a:r>
              <a:rPr lang="en-US" sz="2800" dirty="0" err="1" smtClean="0"/>
              <a:t>Munjoy</a:t>
            </a:r>
            <a:r>
              <a:rPr lang="en-US" sz="2800" dirty="0" smtClean="0"/>
              <a:t> Hill special. </a:t>
            </a:r>
            <a:br>
              <a:rPr lang="en-US" sz="2800" dirty="0" smtClean="0"/>
            </a:br>
            <a:endParaRPr lang="en-US" sz="2800" dirty="0" smtClean="0"/>
          </a:p>
          <a:p>
            <a:endParaRPr lang="en-US" sz="2800" dirty="0"/>
          </a:p>
        </p:txBody>
      </p:sp>
      <p:sp>
        <p:nvSpPr>
          <p:cNvPr id="5" name="TextBox 4"/>
          <p:cNvSpPr txBox="1"/>
          <p:nvPr/>
        </p:nvSpPr>
        <p:spPr>
          <a:xfrm>
            <a:off x="0" y="5181600"/>
            <a:ext cx="8915400" cy="954107"/>
          </a:xfrm>
          <a:prstGeom prst="rect">
            <a:avLst/>
          </a:prstGeom>
          <a:noFill/>
        </p:spPr>
        <p:txBody>
          <a:bodyPr wrap="square" rtlCol="0">
            <a:spAutoFit/>
          </a:bodyPr>
          <a:lstStyle/>
          <a:p>
            <a:pPr algn="ctr"/>
            <a:r>
              <a:rPr lang="en-US" sz="2800" b="1" i="1" dirty="0" smtClean="0">
                <a:solidFill>
                  <a:srgbClr val="FF0000"/>
                </a:solidFill>
              </a:rPr>
              <a:t>Will this open green space be saved for future generations?  We hope so…..</a:t>
            </a:r>
            <a:endParaRPr lang="en-US" sz="2800" b="1"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Current Utilization of Open Green </a:t>
            </a:r>
            <a:r>
              <a:rPr lang="en-US" u="sng" dirty="0" smtClean="0"/>
              <a:t>Space With Current Jack’s Path</a:t>
            </a:r>
            <a:endParaRPr lang="en-US" u="sng" dirty="0"/>
          </a:p>
        </p:txBody>
      </p:sp>
      <p:sp>
        <p:nvSpPr>
          <p:cNvPr id="3" name="Content Placeholder 2"/>
          <p:cNvSpPr>
            <a:spLocks noGrp="1"/>
          </p:cNvSpPr>
          <p:nvPr>
            <p:ph idx="1"/>
          </p:nvPr>
        </p:nvSpPr>
        <p:spPr/>
        <p:txBody>
          <a:bodyPr/>
          <a:lstStyle/>
          <a:p>
            <a:r>
              <a:rPr lang="en-US" dirty="0" smtClean="0"/>
              <a:t>A) For a mother walking her child to the North Street School by taking a short cut through Jack’s Path.</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657600" y="2560765"/>
            <a:ext cx="4881562" cy="42972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Current Utilization of Open Green </a:t>
            </a:r>
            <a:r>
              <a:rPr lang="en-US" u="sng" dirty="0" smtClean="0"/>
              <a:t>Space With Current Jack’s Path (cont’d)</a:t>
            </a:r>
            <a:endParaRPr lang="en-US" u="sng" dirty="0"/>
          </a:p>
        </p:txBody>
      </p:sp>
      <p:sp>
        <p:nvSpPr>
          <p:cNvPr id="3" name="Content Placeholder 2"/>
          <p:cNvSpPr>
            <a:spLocks noGrp="1"/>
          </p:cNvSpPr>
          <p:nvPr>
            <p:ph idx="1"/>
          </p:nvPr>
        </p:nvSpPr>
        <p:spPr>
          <a:xfrm>
            <a:off x="457200" y="1600200"/>
            <a:ext cx="3352800" cy="4525963"/>
          </a:xfrm>
        </p:spPr>
        <p:txBody>
          <a:bodyPr>
            <a:normAutofit/>
          </a:bodyPr>
          <a:lstStyle/>
          <a:p>
            <a:r>
              <a:rPr lang="en-US" dirty="0" smtClean="0"/>
              <a:t>B) A long term resident of the Hill who walks his dog on the path and played in this open green space as a child.</a:t>
            </a:r>
          </a:p>
          <a:p>
            <a:endParaRPr lang="en-US" dirty="0"/>
          </a:p>
        </p:txBody>
      </p:sp>
      <p:pic>
        <p:nvPicPr>
          <p:cNvPr id="4" name="Picture 3"/>
          <p:cNvPicPr/>
          <p:nvPr/>
        </p:nvPicPr>
        <p:blipFill>
          <a:blip r:embed="rId2" cstate="print"/>
          <a:srcRect/>
          <a:stretch>
            <a:fillRect/>
          </a:stretch>
        </p:blipFill>
        <p:spPr bwMode="auto">
          <a:xfrm>
            <a:off x="4191000" y="1676400"/>
            <a:ext cx="4343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Current Utilization of Open Green </a:t>
            </a:r>
            <a:r>
              <a:rPr lang="en-US" u="sng" dirty="0" smtClean="0"/>
              <a:t>Space With Current Jack’s Path (cont’d)</a:t>
            </a:r>
            <a:endParaRPr lang="en-US" u="sng" dirty="0"/>
          </a:p>
        </p:txBody>
      </p:sp>
      <p:sp>
        <p:nvSpPr>
          <p:cNvPr id="3" name="Content Placeholder 2"/>
          <p:cNvSpPr>
            <a:spLocks noGrp="1"/>
          </p:cNvSpPr>
          <p:nvPr>
            <p:ph idx="1"/>
          </p:nvPr>
        </p:nvSpPr>
        <p:spPr/>
        <p:txBody>
          <a:bodyPr/>
          <a:lstStyle/>
          <a:p>
            <a:r>
              <a:rPr lang="en-US" dirty="0" smtClean="0"/>
              <a:t>C) A respite for Portland citizens to get away from the heat of summer and the city noise.</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752600" y="2667000"/>
            <a:ext cx="5257800" cy="394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Current Utilization of Open Green </a:t>
            </a:r>
            <a:r>
              <a:rPr lang="en-US" u="sng" dirty="0" smtClean="0"/>
              <a:t>Space With Current Jack’s Path (cont’d)</a:t>
            </a:r>
            <a:endParaRPr lang="en-US" u="sng" dirty="0"/>
          </a:p>
        </p:txBody>
      </p:sp>
      <p:sp>
        <p:nvSpPr>
          <p:cNvPr id="3" name="Content Placeholder 2"/>
          <p:cNvSpPr>
            <a:spLocks noGrp="1"/>
          </p:cNvSpPr>
          <p:nvPr>
            <p:ph idx="1"/>
          </p:nvPr>
        </p:nvSpPr>
        <p:spPr>
          <a:xfrm>
            <a:off x="457200" y="1371600"/>
            <a:ext cx="8229600" cy="4754563"/>
          </a:xfrm>
        </p:spPr>
        <p:txBody>
          <a:bodyPr/>
          <a:lstStyle/>
          <a:p>
            <a:r>
              <a:rPr lang="en-US" dirty="0" smtClean="0"/>
              <a:t>D) A quiet forested area for Portland residents who have limited access or time to visit forested areas outside Portland</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2438400" y="2924614"/>
            <a:ext cx="5181600" cy="3783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a:t>
            </a:r>
            <a:endParaRPr lang="en-US" u="sng"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A) </a:t>
            </a:r>
            <a:r>
              <a:rPr lang="en-US" b="1" u="sng" dirty="0" smtClean="0"/>
              <a:t>Scenic </a:t>
            </a:r>
            <a:r>
              <a:rPr lang="en-US" b="1" u="sng" dirty="0"/>
              <a:t>Beauty, Natural, Historic, Habitat and other Resources (Section 14-497 (a) 8) </a:t>
            </a:r>
            <a:r>
              <a:rPr lang="en-US" b="1" u="sng" dirty="0" smtClean="0"/>
              <a:t/>
            </a:r>
            <a:br>
              <a:rPr lang="en-US" b="1" u="sng" dirty="0" smtClean="0"/>
            </a:br>
            <a:r>
              <a:rPr lang="en-US" dirty="0"/>
              <a:t>The site is heavily wooded and visible from long views across Back Cove and from the </a:t>
            </a:r>
            <a:r>
              <a:rPr lang="en-US" dirty="0" smtClean="0"/>
              <a:t>peninsula</a:t>
            </a:r>
            <a:r>
              <a:rPr lang="en-US" u="sng" dirty="0" smtClean="0"/>
              <a:t>.  </a:t>
            </a:r>
            <a:r>
              <a:rPr lang="en-US" u="sng" dirty="0"/>
              <a:t>It is valued as a local natural area along the existing Jack Path. </a:t>
            </a:r>
            <a:r>
              <a:rPr lang="en-US" u="sng" dirty="0" smtClean="0"/>
              <a:t/>
            </a:r>
            <a:br>
              <a:rPr lang="en-US" u="sng" dirty="0" smtClean="0"/>
            </a:br>
            <a:endParaRPr lang="en-US" u="sng" dirty="0"/>
          </a:p>
          <a:p>
            <a:r>
              <a:rPr lang="en-US" dirty="0" smtClean="0"/>
              <a:t>In the developer’s vision, buildings will become the new view of the hill, forever changing the scenic beauty of Portland. City planners must consider subdivision ordinance 14:497 (8) “scenic beauty” when deciding on this project. Trees posses scenic and natural beauty, the elms are rare, wild and irreplaceable and have historical value in the Forest City.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sp>
        <p:nvSpPr>
          <p:cNvPr id="5" name="TextBox 4"/>
          <p:cNvSpPr txBox="1"/>
          <p:nvPr/>
        </p:nvSpPr>
        <p:spPr>
          <a:xfrm>
            <a:off x="457200" y="1828800"/>
            <a:ext cx="1524000" cy="461665"/>
          </a:xfrm>
          <a:prstGeom prst="rect">
            <a:avLst/>
          </a:prstGeom>
          <a:noFill/>
        </p:spPr>
        <p:txBody>
          <a:bodyPr wrap="square" rtlCol="0">
            <a:spAutoFit/>
          </a:bodyPr>
          <a:lstStyle/>
          <a:p>
            <a:r>
              <a:rPr lang="en-US" sz="2400" b="1" u="sng" dirty="0">
                <a:solidFill>
                  <a:srgbClr val="FF0000"/>
                </a:solidFill>
              </a:rPr>
              <a:t>BEFORE:</a:t>
            </a:r>
            <a:endParaRPr lang="en-US" sz="2400" dirty="0">
              <a:solidFill>
                <a:srgbClr val="FF00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819400"/>
            <a:ext cx="8229600" cy="1942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City Ordinances that will not be met (cont’d) a) Scenic Beauty</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572417"/>
            <a:ext cx="8229600" cy="2581529"/>
          </a:xfrm>
          <a:prstGeom prst="rect">
            <a:avLst/>
          </a:prstGeom>
          <a:noFill/>
          <a:ln w="9525">
            <a:noFill/>
            <a:miter lim="800000"/>
            <a:headEnd/>
            <a:tailEnd/>
          </a:ln>
        </p:spPr>
      </p:pic>
      <p:sp>
        <p:nvSpPr>
          <p:cNvPr id="7" name="TextBox 6"/>
          <p:cNvSpPr txBox="1"/>
          <p:nvPr/>
        </p:nvSpPr>
        <p:spPr>
          <a:xfrm>
            <a:off x="381000" y="1828800"/>
            <a:ext cx="1524000" cy="461665"/>
          </a:xfrm>
          <a:prstGeom prst="rect">
            <a:avLst/>
          </a:prstGeom>
          <a:noFill/>
        </p:spPr>
        <p:txBody>
          <a:bodyPr wrap="square" rtlCol="0">
            <a:spAutoFit/>
          </a:bodyPr>
          <a:lstStyle/>
          <a:p>
            <a:r>
              <a:rPr lang="en-US" sz="2400" b="1" u="sng" dirty="0" smtClean="0">
                <a:solidFill>
                  <a:srgbClr val="FF0000"/>
                </a:solidFill>
              </a:rPr>
              <a:t>AFTER:</a:t>
            </a:r>
            <a:endParaRPr lang="en-US" sz="2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1258</Words>
  <Application>Microsoft Office PowerPoint</Application>
  <PresentationFormat>On-screen Show (4:3)</PresentationFormat>
  <Paragraphs>99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Save Munjoy Hill’s Last Open Green Space – Oppose 79 Walnut Street Proposal </vt:lpstr>
      <vt:lpstr>Why Stop the 79 Walnut Street Proposal?</vt:lpstr>
      <vt:lpstr>1. Current Utilization of Open Green Space With Current Jack’s Path</vt:lpstr>
      <vt:lpstr>1. Current Utilization of Open Green Space With Current Jack’s Path (cont’d)</vt:lpstr>
      <vt:lpstr>1. Current Utilization of Open Green Space With Current Jack’s Path (cont’d)</vt:lpstr>
      <vt:lpstr>1. Current Utilization of Open Green Space With Current Jack’s Path (cont’d)</vt:lpstr>
      <vt:lpstr>2. City Ordinances that will not be met</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a) Scenic Beauty</vt:lpstr>
      <vt:lpstr>2. City Ordinances that will not be met (cont’d) </vt:lpstr>
      <vt:lpstr>2. City Ordinances that will not be met (cont’d) b)Landscape Preservation</vt:lpstr>
      <vt:lpstr>2. City Ordinances that will not be met (cont’d) b) Landscape Preservation</vt:lpstr>
      <vt:lpstr>3. Huge Environmental Impact</vt:lpstr>
      <vt:lpstr>3. Huge Environmental Impact (cont’d)</vt:lpstr>
      <vt:lpstr>3. Huge Environmental Impact (cont’d)</vt:lpstr>
      <vt:lpstr>CONCLUSION</vt:lpstr>
      <vt:lpstr>Conclusion (cont’d)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Munjoy Hill Jack Path Green Space</dc:title>
  <dc:creator>KarenS</dc:creator>
  <cp:lastModifiedBy>KarenS</cp:lastModifiedBy>
  <cp:revision>217</cp:revision>
  <dcterms:created xsi:type="dcterms:W3CDTF">2013-12-15T17:50:57Z</dcterms:created>
  <dcterms:modified xsi:type="dcterms:W3CDTF">2013-12-18T01:26:00Z</dcterms:modified>
</cp:coreProperties>
</file>